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192000" cy="6858000"/>
  <p:notesSz cx="6797675"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1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709FE68-C373-4224-BD6F-4BBFBFD63081}" type="datetimeFigureOut">
              <a:rPr lang="nl-NL" smtClean="0"/>
              <a:t>27-11-2021</a:t>
            </a:fld>
            <a:endParaRPr lang="nl-NL"/>
          </a:p>
        </p:txBody>
      </p:sp>
      <p:sp>
        <p:nvSpPr>
          <p:cNvPr id="4" name="Tijdelijke aanduiding voor dia-afbeelding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36CC0543-054B-41A5-A99D-1BD1B844C72F}" type="slidenum">
              <a:rPr lang="nl-NL" smtClean="0"/>
              <a:t>‹nr.›</a:t>
            </a:fld>
            <a:endParaRPr lang="nl-NL"/>
          </a:p>
        </p:txBody>
      </p:sp>
    </p:spTree>
    <p:extLst>
      <p:ext uri="{BB962C8B-B14F-4D97-AF65-F5344CB8AC3E}">
        <p14:creationId xmlns:p14="http://schemas.microsoft.com/office/powerpoint/2010/main" val="24216592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396059-2A4F-4A04-8333-74D86A3490B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97510AEE-9D48-4D09-B6C2-7A2BB47012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EE223C60-A57A-4F9A-8F5B-76C033892C59}"/>
              </a:ext>
            </a:extLst>
          </p:cNvPr>
          <p:cNvSpPr>
            <a:spLocks noGrp="1"/>
          </p:cNvSpPr>
          <p:nvPr>
            <p:ph type="dt" sz="half" idx="10"/>
          </p:nvPr>
        </p:nvSpPr>
        <p:spPr/>
        <p:txBody>
          <a:bodyPr/>
          <a:lstStyle/>
          <a:p>
            <a:fld id="{EC77288F-44F9-4B80-9DAA-4695D0336153}" type="datetime1">
              <a:rPr lang="nl-NL" smtClean="0"/>
              <a:t>27-11-2021</a:t>
            </a:fld>
            <a:endParaRPr lang="nl-NL"/>
          </a:p>
        </p:txBody>
      </p:sp>
      <p:sp>
        <p:nvSpPr>
          <p:cNvPr id="5" name="Tijdelijke aanduiding voor voettekst 4">
            <a:extLst>
              <a:ext uri="{FF2B5EF4-FFF2-40B4-BE49-F238E27FC236}">
                <a16:creationId xmlns:a16="http://schemas.microsoft.com/office/drawing/2014/main" id="{9462633B-472E-4BD9-98F3-7D4B45D326E1}"/>
              </a:ext>
            </a:extLst>
          </p:cNvPr>
          <p:cNvSpPr>
            <a:spLocks noGrp="1"/>
          </p:cNvSpPr>
          <p:nvPr>
            <p:ph type="ftr" sz="quarter" idx="11"/>
          </p:nvPr>
        </p:nvSpPr>
        <p:spPr/>
        <p:txBody>
          <a:bodyPr/>
          <a:lstStyle/>
          <a:p>
            <a:r>
              <a:rPr lang="nl-NL"/>
              <a:t>Constantia, 27 okt 2018</a:t>
            </a:r>
          </a:p>
        </p:txBody>
      </p:sp>
      <p:sp>
        <p:nvSpPr>
          <p:cNvPr id="6" name="Tijdelijke aanduiding voor dianummer 5">
            <a:extLst>
              <a:ext uri="{FF2B5EF4-FFF2-40B4-BE49-F238E27FC236}">
                <a16:creationId xmlns:a16="http://schemas.microsoft.com/office/drawing/2014/main" id="{DA826937-A00D-430D-B4C3-DF64FAFB14EA}"/>
              </a:ext>
            </a:extLst>
          </p:cNvPr>
          <p:cNvSpPr>
            <a:spLocks noGrp="1"/>
          </p:cNvSpPr>
          <p:nvPr>
            <p:ph type="sldNum" sz="quarter" idx="12"/>
          </p:nvPr>
        </p:nvSpPr>
        <p:spPr/>
        <p:txBody>
          <a:bodyPr/>
          <a:lstStyle/>
          <a:p>
            <a:fld id="{2C11DB04-8B22-42FB-8224-E4E386753674}" type="slidenum">
              <a:rPr lang="nl-NL" smtClean="0"/>
              <a:t>‹nr.›</a:t>
            </a:fld>
            <a:endParaRPr lang="nl-NL"/>
          </a:p>
        </p:txBody>
      </p:sp>
    </p:spTree>
    <p:extLst>
      <p:ext uri="{BB962C8B-B14F-4D97-AF65-F5344CB8AC3E}">
        <p14:creationId xmlns:p14="http://schemas.microsoft.com/office/powerpoint/2010/main" val="2431348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88A8FB-89CA-4242-8AC7-DE77B143D50E}"/>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8E4D8C5B-52CC-47BB-AF0F-90E61009E961}"/>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B44DA3F-694B-4681-A89D-4B3B27BF853F}"/>
              </a:ext>
            </a:extLst>
          </p:cNvPr>
          <p:cNvSpPr>
            <a:spLocks noGrp="1"/>
          </p:cNvSpPr>
          <p:nvPr>
            <p:ph type="dt" sz="half" idx="10"/>
          </p:nvPr>
        </p:nvSpPr>
        <p:spPr/>
        <p:txBody>
          <a:bodyPr/>
          <a:lstStyle/>
          <a:p>
            <a:fld id="{184B904E-EBBD-4FE5-A6A2-F57ACEBE2DA9}" type="datetime1">
              <a:rPr lang="nl-NL" smtClean="0"/>
              <a:t>27-11-2021</a:t>
            </a:fld>
            <a:endParaRPr lang="nl-NL"/>
          </a:p>
        </p:txBody>
      </p:sp>
      <p:sp>
        <p:nvSpPr>
          <p:cNvPr id="5" name="Tijdelijke aanduiding voor voettekst 4">
            <a:extLst>
              <a:ext uri="{FF2B5EF4-FFF2-40B4-BE49-F238E27FC236}">
                <a16:creationId xmlns:a16="http://schemas.microsoft.com/office/drawing/2014/main" id="{76A9002E-08F0-46F8-97C7-139A2EFAA19B}"/>
              </a:ext>
            </a:extLst>
          </p:cNvPr>
          <p:cNvSpPr>
            <a:spLocks noGrp="1"/>
          </p:cNvSpPr>
          <p:nvPr>
            <p:ph type="ftr" sz="quarter" idx="11"/>
          </p:nvPr>
        </p:nvSpPr>
        <p:spPr/>
        <p:txBody>
          <a:bodyPr/>
          <a:lstStyle/>
          <a:p>
            <a:r>
              <a:rPr lang="nl-NL"/>
              <a:t>Constantia, 27 okt 2018</a:t>
            </a:r>
          </a:p>
        </p:txBody>
      </p:sp>
      <p:sp>
        <p:nvSpPr>
          <p:cNvPr id="6" name="Tijdelijke aanduiding voor dianummer 5">
            <a:extLst>
              <a:ext uri="{FF2B5EF4-FFF2-40B4-BE49-F238E27FC236}">
                <a16:creationId xmlns:a16="http://schemas.microsoft.com/office/drawing/2014/main" id="{C708E1D6-4E95-4D39-BAD8-31DA5E17FF2A}"/>
              </a:ext>
            </a:extLst>
          </p:cNvPr>
          <p:cNvSpPr>
            <a:spLocks noGrp="1"/>
          </p:cNvSpPr>
          <p:nvPr>
            <p:ph type="sldNum" sz="quarter" idx="12"/>
          </p:nvPr>
        </p:nvSpPr>
        <p:spPr/>
        <p:txBody>
          <a:bodyPr/>
          <a:lstStyle/>
          <a:p>
            <a:fld id="{2C11DB04-8B22-42FB-8224-E4E386753674}" type="slidenum">
              <a:rPr lang="nl-NL" smtClean="0"/>
              <a:t>‹nr.›</a:t>
            </a:fld>
            <a:endParaRPr lang="nl-NL"/>
          </a:p>
        </p:txBody>
      </p:sp>
    </p:spTree>
    <p:extLst>
      <p:ext uri="{BB962C8B-B14F-4D97-AF65-F5344CB8AC3E}">
        <p14:creationId xmlns:p14="http://schemas.microsoft.com/office/powerpoint/2010/main" val="2404865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F06A837E-4184-4F91-9BD5-BF51C7D2C2E5}"/>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E822910C-9200-48F6-9472-5FACEBA6CEC7}"/>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A00623F-5C12-4A0E-96E8-1997868FDEDE}"/>
              </a:ext>
            </a:extLst>
          </p:cNvPr>
          <p:cNvSpPr>
            <a:spLocks noGrp="1"/>
          </p:cNvSpPr>
          <p:nvPr>
            <p:ph type="dt" sz="half" idx="10"/>
          </p:nvPr>
        </p:nvSpPr>
        <p:spPr/>
        <p:txBody>
          <a:bodyPr/>
          <a:lstStyle/>
          <a:p>
            <a:fld id="{09DC010C-2E27-420B-81CD-3539E2FB5768}" type="datetime1">
              <a:rPr lang="nl-NL" smtClean="0"/>
              <a:t>27-11-2021</a:t>
            </a:fld>
            <a:endParaRPr lang="nl-NL"/>
          </a:p>
        </p:txBody>
      </p:sp>
      <p:sp>
        <p:nvSpPr>
          <p:cNvPr id="5" name="Tijdelijke aanduiding voor voettekst 4">
            <a:extLst>
              <a:ext uri="{FF2B5EF4-FFF2-40B4-BE49-F238E27FC236}">
                <a16:creationId xmlns:a16="http://schemas.microsoft.com/office/drawing/2014/main" id="{4C18FF28-B643-40C3-932B-5CE2D3C915A4}"/>
              </a:ext>
            </a:extLst>
          </p:cNvPr>
          <p:cNvSpPr>
            <a:spLocks noGrp="1"/>
          </p:cNvSpPr>
          <p:nvPr>
            <p:ph type="ftr" sz="quarter" idx="11"/>
          </p:nvPr>
        </p:nvSpPr>
        <p:spPr/>
        <p:txBody>
          <a:bodyPr/>
          <a:lstStyle/>
          <a:p>
            <a:r>
              <a:rPr lang="nl-NL"/>
              <a:t>Constantia, 27 okt 2018</a:t>
            </a:r>
          </a:p>
        </p:txBody>
      </p:sp>
      <p:sp>
        <p:nvSpPr>
          <p:cNvPr id="6" name="Tijdelijke aanduiding voor dianummer 5">
            <a:extLst>
              <a:ext uri="{FF2B5EF4-FFF2-40B4-BE49-F238E27FC236}">
                <a16:creationId xmlns:a16="http://schemas.microsoft.com/office/drawing/2014/main" id="{000205A3-8AB6-4792-B641-4137310CB2BC}"/>
              </a:ext>
            </a:extLst>
          </p:cNvPr>
          <p:cNvSpPr>
            <a:spLocks noGrp="1"/>
          </p:cNvSpPr>
          <p:nvPr>
            <p:ph type="sldNum" sz="quarter" idx="12"/>
          </p:nvPr>
        </p:nvSpPr>
        <p:spPr/>
        <p:txBody>
          <a:bodyPr/>
          <a:lstStyle/>
          <a:p>
            <a:fld id="{2C11DB04-8B22-42FB-8224-E4E386753674}" type="slidenum">
              <a:rPr lang="nl-NL" smtClean="0"/>
              <a:t>‹nr.›</a:t>
            </a:fld>
            <a:endParaRPr lang="nl-NL"/>
          </a:p>
        </p:txBody>
      </p:sp>
    </p:spTree>
    <p:extLst>
      <p:ext uri="{BB962C8B-B14F-4D97-AF65-F5344CB8AC3E}">
        <p14:creationId xmlns:p14="http://schemas.microsoft.com/office/powerpoint/2010/main" val="2117675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7913CD-057D-4564-9DFE-BF7C4CCEAEB8}"/>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52D7F2CB-1EE0-449C-B883-2D0B81FC22C9}"/>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15A93D3-530B-4080-A6DC-14BFC4424062}"/>
              </a:ext>
            </a:extLst>
          </p:cNvPr>
          <p:cNvSpPr>
            <a:spLocks noGrp="1"/>
          </p:cNvSpPr>
          <p:nvPr>
            <p:ph type="dt" sz="half" idx="10"/>
          </p:nvPr>
        </p:nvSpPr>
        <p:spPr/>
        <p:txBody>
          <a:bodyPr/>
          <a:lstStyle/>
          <a:p>
            <a:fld id="{6A037173-AC59-486B-90A8-7E894F2FFEFF}" type="datetime1">
              <a:rPr lang="nl-NL" smtClean="0"/>
              <a:t>27-11-2021</a:t>
            </a:fld>
            <a:endParaRPr lang="nl-NL"/>
          </a:p>
        </p:txBody>
      </p:sp>
      <p:sp>
        <p:nvSpPr>
          <p:cNvPr id="5" name="Tijdelijke aanduiding voor voettekst 4">
            <a:extLst>
              <a:ext uri="{FF2B5EF4-FFF2-40B4-BE49-F238E27FC236}">
                <a16:creationId xmlns:a16="http://schemas.microsoft.com/office/drawing/2014/main" id="{D1845CF4-CDD8-4737-8C40-802DDE507836}"/>
              </a:ext>
            </a:extLst>
          </p:cNvPr>
          <p:cNvSpPr>
            <a:spLocks noGrp="1"/>
          </p:cNvSpPr>
          <p:nvPr>
            <p:ph type="ftr" sz="quarter" idx="11"/>
          </p:nvPr>
        </p:nvSpPr>
        <p:spPr/>
        <p:txBody>
          <a:bodyPr/>
          <a:lstStyle/>
          <a:p>
            <a:r>
              <a:rPr lang="nl-NL"/>
              <a:t>Constantia, 27 okt 2018</a:t>
            </a:r>
          </a:p>
        </p:txBody>
      </p:sp>
      <p:sp>
        <p:nvSpPr>
          <p:cNvPr id="6" name="Tijdelijke aanduiding voor dianummer 5">
            <a:extLst>
              <a:ext uri="{FF2B5EF4-FFF2-40B4-BE49-F238E27FC236}">
                <a16:creationId xmlns:a16="http://schemas.microsoft.com/office/drawing/2014/main" id="{11772F68-9D96-4AF8-B431-E816D5D9A071}"/>
              </a:ext>
            </a:extLst>
          </p:cNvPr>
          <p:cNvSpPr>
            <a:spLocks noGrp="1"/>
          </p:cNvSpPr>
          <p:nvPr>
            <p:ph type="sldNum" sz="quarter" idx="12"/>
          </p:nvPr>
        </p:nvSpPr>
        <p:spPr/>
        <p:txBody>
          <a:bodyPr/>
          <a:lstStyle/>
          <a:p>
            <a:fld id="{2C11DB04-8B22-42FB-8224-E4E386753674}" type="slidenum">
              <a:rPr lang="nl-NL" smtClean="0"/>
              <a:t>‹nr.›</a:t>
            </a:fld>
            <a:endParaRPr lang="nl-NL"/>
          </a:p>
        </p:txBody>
      </p:sp>
    </p:spTree>
    <p:extLst>
      <p:ext uri="{BB962C8B-B14F-4D97-AF65-F5344CB8AC3E}">
        <p14:creationId xmlns:p14="http://schemas.microsoft.com/office/powerpoint/2010/main" val="3111401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14C52F-8438-4DBD-8C5E-7B4AC7388E59}"/>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611D234B-88D4-4843-B6AD-34687FFCB7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AAF62993-9E79-41E3-83FD-AD684224A99C}"/>
              </a:ext>
            </a:extLst>
          </p:cNvPr>
          <p:cNvSpPr>
            <a:spLocks noGrp="1"/>
          </p:cNvSpPr>
          <p:nvPr>
            <p:ph type="dt" sz="half" idx="10"/>
          </p:nvPr>
        </p:nvSpPr>
        <p:spPr/>
        <p:txBody>
          <a:bodyPr/>
          <a:lstStyle/>
          <a:p>
            <a:fld id="{D0E6DB17-5DAB-457A-9BA6-733748847C57}" type="datetime1">
              <a:rPr lang="nl-NL" smtClean="0"/>
              <a:t>27-11-2021</a:t>
            </a:fld>
            <a:endParaRPr lang="nl-NL"/>
          </a:p>
        </p:txBody>
      </p:sp>
      <p:sp>
        <p:nvSpPr>
          <p:cNvPr id="5" name="Tijdelijke aanduiding voor voettekst 4">
            <a:extLst>
              <a:ext uri="{FF2B5EF4-FFF2-40B4-BE49-F238E27FC236}">
                <a16:creationId xmlns:a16="http://schemas.microsoft.com/office/drawing/2014/main" id="{BA2FEC72-09A6-44D0-A9F5-90203D84130A}"/>
              </a:ext>
            </a:extLst>
          </p:cNvPr>
          <p:cNvSpPr>
            <a:spLocks noGrp="1"/>
          </p:cNvSpPr>
          <p:nvPr>
            <p:ph type="ftr" sz="quarter" idx="11"/>
          </p:nvPr>
        </p:nvSpPr>
        <p:spPr/>
        <p:txBody>
          <a:bodyPr/>
          <a:lstStyle/>
          <a:p>
            <a:r>
              <a:rPr lang="nl-NL"/>
              <a:t>Constantia, 27 okt 2018</a:t>
            </a:r>
          </a:p>
        </p:txBody>
      </p:sp>
      <p:sp>
        <p:nvSpPr>
          <p:cNvPr id="6" name="Tijdelijke aanduiding voor dianummer 5">
            <a:extLst>
              <a:ext uri="{FF2B5EF4-FFF2-40B4-BE49-F238E27FC236}">
                <a16:creationId xmlns:a16="http://schemas.microsoft.com/office/drawing/2014/main" id="{0B41C850-A5B8-48BC-A23C-988E7B9205FA}"/>
              </a:ext>
            </a:extLst>
          </p:cNvPr>
          <p:cNvSpPr>
            <a:spLocks noGrp="1"/>
          </p:cNvSpPr>
          <p:nvPr>
            <p:ph type="sldNum" sz="quarter" idx="12"/>
          </p:nvPr>
        </p:nvSpPr>
        <p:spPr/>
        <p:txBody>
          <a:bodyPr/>
          <a:lstStyle/>
          <a:p>
            <a:fld id="{2C11DB04-8B22-42FB-8224-E4E386753674}" type="slidenum">
              <a:rPr lang="nl-NL" smtClean="0"/>
              <a:t>‹nr.›</a:t>
            </a:fld>
            <a:endParaRPr lang="nl-NL"/>
          </a:p>
        </p:txBody>
      </p:sp>
    </p:spTree>
    <p:extLst>
      <p:ext uri="{BB962C8B-B14F-4D97-AF65-F5344CB8AC3E}">
        <p14:creationId xmlns:p14="http://schemas.microsoft.com/office/powerpoint/2010/main" val="2311950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3ED8BB-EF13-415D-9954-4CEF6F9A6F2D}"/>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8D98ACF-E5CB-4C45-BF4A-BE4D47D65DB8}"/>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CABEBD0B-320B-4C8F-8F4F-4172517656D8}"/>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0514E8CB-39A7-4225-AFA9-8B13A20B8108}"/>
              </a:ext>
            </a:extLst>
          </p:cNvPr>
          <p:cNvSpPr>
            <a:spLocks noGrp="1"/>
          </p:cNvSpPr>
          <p:nvPr>
            <p:ph type="dt" sz="half" idx="10"/>
          </p:nvPr>
        </p:nvSpPr>
        <p:spPr/>
        <p:txBody>
          <a:bodyPr/>
          <a:lstStyle/>
          <a:p>
            <a:fld id="{F4418471-0072-497A-B74B-7E7C80A76AAD}" type="datetime1">
              <a:rPr lang="nl-NL" smtClean="0"/>
              <a:t>27-11-2021</a:t>
            </a:fld>
            <a:endParaRPr lang="nl-NL"/>
          </a:p>
        </p:txBody>
      </p:sp>
      <p:sp>
        <p:nvSpPr>
          <p:cNvPr id="6" name="Tijdelijke aanduiding voor voettekst 5">
            <a:extLst>
              <a:ext uri="{FF2B5EF4-FFF2-40B4-BE49-F238E27FC236}">
                <a16:creationId xmlns:a16="http://schemas.microsoft.com/office/drawing/2014/main" id="{6CA67F99-351A-4693-92EB-1B27C9206D90}"/>
              </a:ext>
            </a:extLst>
          </p:cNvPr>
          <p:cNvSpPr>
            <a:spLocks noGrp="1"/>
          </p:cNvSpPr>
          <p:nvPr>
            <p:ph type="ftr" sz="quarter" idx="11"/>
          </p:nvPr>
        </p:nvSpPr>
        <p:spPr/>
        <p:txBody>
          <a:bodyPr/>
          <a:lstStyle/>
          <a:p>
            <a:r>
              <a:rPr lang="nl-NL"/>
              <a:t>Constantia, 27 okt 2018</a:t>
            </a:r>
          </a:p>
        </p:txBody>
      </p:sp>
      <p:sp>
        <p:nvSpPr>
          <p:cNvPr id="7" name="Tijdelijke aanduiding voor dianummer 6">
            <a:extLst>
              <a:ext uri="{FF2B5EF4-FFF2-40B4-BE49-F238E27FC236}">
                <a16:creationId xmlns:a16="http://schemas.microsoft.com/office/drawing/2014/main" id="{FA8417E9-2362-4BC6-BD97-ECA24FB4A032}"/>
              </a:ext>
            </a:extLst>
          </p:cNvPr>
          <p:cNvSpPr>
            <a:spLocks noGrp="1"/>
          </p:cNvSpPr>
          <p:nvPr>
            <p:ph type="sldNum" sz="quarter" idx="12"/>
          </p:nvPr>
        </p:nvSpPr>
        <p:spPr/>
        <p:txBody>
          <a:bodyPr/>
          <a:lstStyle/>
          <a:p>
            <a:fld id="{2C11DB04-8B22-42FB-8224-E4E386753674}" type="slidenum">
              <a:rPr lang="nl-NL" smtClean="0"/>
              <a:t>‹nr.›</a:t>
            </a:fld>
            <a:endParaRPr lang="nl-NL"/>
          </a:p>
        </p:txBody>
      </p:sp>
    </p:spTree>
    <p:extLst>
      <p:ext uri="{BB962C8B-B14F-4D97-AF65-F5344CB8AC3E}">
        <p14:creationId xmlns:p14="http://schemas.microsoft.com/office/powerpoint/2010/main" val="2321870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1754EE-894D-47EE-A5B1-205A68328D3B}"/>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7803513D-D187-4F2D-8F50-221117A9D3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8C497D94-EC64-40A6-A02A-ADF22E6AA0E5}"/>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B9A69874-242E-403F-90BC-280B0CC8A9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D3130E6D-8A64-4F12-A6C0-67A7B548D397}"/>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479F12C9-D05E-4387-AEFF-3D60262DC541}"/>
              </a:ext>
            </a:extLst>
          </p:cNvPr>
          <p:cNvSpPr>
            <a:spLocks noGrp="1"/>
          </p:cNvSpPr>
          <p:nvPr>
            <p:ph type="dt" sz="half" idx="10"/>
          </p:nvPr>
        </p:nvSpPr>
        <p:spPr/>
        <p:txBody>
          <a:bodyPr/>
          <a:lstStyle/>
          <a:p>
            <a:fld id="{85354788-6072-428C-B264-C13129181E99}" type="datetime1">
              <a:rPr lang="nl-NL" smtClean="0"/>
              <a:t>27-11-2021</a:t>
            </a:fld>
            <a:endParaRPr lang="nl-NL"/>
          </a:p>
        </p:txBody>
      </p:sp>
      <p:sp>
        <p:nvSpPr>
          <p:cNvPr id="8" name="Tijdelijke aanduiding voor voettekst 7">
            <a:extLst>
              <a:ext uri="{FF2B5EF4-FFF2-40B4-BE49-F238E27FC236}">
                <a16:creationId xmlns:a16="http://schemas.microsoft.com/office/drawing/2014/main" id="{7117F78E-E841-4502-BC62-3A1DD872AC7F}"/>
              </a:ext>
            </a:extLst>
          </p:cNvPr>
          <p:cNvSpPr>
            <a:spLocks noGrp="1"/>
          </p:cNvSpPr>
          <p:nvPr>
            <p:ph type="ftr" sz="quarter" idx="11"/>
          </p:nvPr>
        </p:nvSpPr>
        <p:spPr/>
        <p:txBody>
          <a:bodyPr/>
          <a:lstStyle/>
          <a:p>
            <a:r>
              <a:rPr lang="nl-NL"/>
              <a:t>Constantia, 27 okt 2018</a:t>
            </a:r>
          </a:p>
        </p:txBody>
      </p:sp>
      <p:sp>
        <p:nvSpPr>
          <p:cNvPr id="9" name="Tijdelijke aanduiding voor dianummer 8">
            <a:extLst>
              <a:ext uri="{FF2B5EF4-FFF2-40B4-BE49-F238E27FC236}">
                <a16:creationId xmlns:a16="http://schemas.microsoft.com/office/drawing/2014/main" id="{9A6D4A30-BA54-4651-8385-0A9CC6747C85}"/>
              </a:ext>
            </a:extLst>
          </p:cNvPr>
          <p:cNvSpPr>
            <a:spLocks noGrp="1"/>
          </p:cNvSpPr>
          <p:nvPr>
            <p:ph type="sldNum" sz="quarter" idx="12"/>
          </p:nvPr>
        </p:nvSpPr>
        <p:spPr/>
        <p:txBody>
          <a:bodyPr/>
          <a:lstStyle/>
          <a:p>
            <a:fld id="{2C11DB04-8B22-42FB-8224-E4E386753674}" type="slidenum">
              <a:rPr lang="nl-NL" smtClean="0"/>
              <a:t>‹nr.›</a:t>
            </a:fld>
            <a:endParaRPr lang="nl-NL"/>
          </a:p>
        </p:txBody>
      </p:sp>
    </p:spTree>
    <p:extLst>
      <p:ext uri="{BB962C8B-B14F-4D97-AF65-F5344CB8AC3E}">
        <p14:creationId xmlns:p14="http://schemas.microsoft.com/office/powerpoint/2010/main" val="4083941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7A82F9-4E80-4749-B5C2-F52EB8C98766}"/>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7138E464-21B0-48D1-9EF7-4E5FABB307F4}"/>
              </a:ext>
            </a:extLst>
          </p:cNvPr>
          <p:cNvSpPr>
            <a:spLocks noGrp="1"/>
          </p:cNvSpPr>
          <p:nvPr>
            <p:ph type="dt" sz="half" idx="10"/>
          </p:nvPr>
        </p:nvSpPr>
        <p:spPr/>
        <p:txBody>
          <a:bodyPr/>
          <a:lstStyle/>
          <a:p>
            <a:fld id="{96D0DB0F-F9AE-4E94-AEAF-CA1F2179693F}" type="datetime1">
              <a:rPr lang="nl-NL" smtClean="0"/>
              <a:t>27-11-2021</a:t>
            </a:fld>
            <a:endParaRPr lang="nl-NL"/>
          </a:p>
        </p:txBody>
      </p:sp>
      <p:sp>
        <p:nvSpPr>
          <p:cNvPr id="4" name="Tijdelijke aanduiding voor voettekst 3">
            <a:extLst>
              <a:ext uri="{FF2B5EF4-FFF2-40B4-BE49-F238E27FC236}">
                <a16:creationId xmlns:a16="http://schemas.microsoft.com/office/drawing/2014/main" id="{4B63BA37-E044-4122-8270-77F35CC44DE2}"/>
              </a:ext>
            </a:extLst>
          </p:cNvPr>
          <p:cNvSpPr>
            <a:spLocks noGrp="1"/>
          </p:cNvSpPr>
          <p:nvPr>
            <p:ph type="ftr" sz="quarter" idx="11"/>
          </p:nvPr>
        </p:nvSpPr>
        <p:spPr/>
        <p:txBody>
          <a:bodyPr/>
          <a:lstStyle/>
          <a:p>
            <a:r>
              <a:rPr lang="nl-NL"/>
              <a:t>Constantia, 27 okt 2018</a:t>
            </a:r>
          </a:p>
        </p:txBody>
      </p:sp>
      <p:sp>
        <p:nvSpPr>
          <p:cNvPr id="5" name="Tijdelijke aanduiding voor dianummer 4">
            <a:extLst>
              <a:ext uri="{FF2B5EF4-FFF2-40B4-BE49-F238E27FC236}">
                <a16:creationId xmlns:a16="http://schemas.microsoft.com/office/drawing/2014/main" id="{3BBEA97C-B047-4049-A6C0-05A48AC6DAA0}"/>
              </a:ext>
            </a:extLst>
          </p:cNvPr>
          <p:cNvSpPr>
            <a:spLocks noGrp="1"/>
          </p:cNvSpPr>
          <p:nvPr>
            <p:ph type="sldNum" sz="quarter" idx="12"/>
          </p:nvPr>
        </p:nvSpPr>
        <p:spPr/>
        <p:txBody>
          <a:bodyPr/>
          <a:lstStyle/>
          <a:p>
            <a:fld id="{2C11DB04-8B22-42FB-8224-E4E386753674}" type="slidenum">
              <a:rPr lang="nl-NL" smtClean="0"/>
              <a:t>‹nr.›</a:t>
            </a:fld>
            <a:endParaRPr lang="nl-NL"/>
          </a:p>
        </p:txBody>
      </p:sp>
    </p:spTree>
    <p:extLst>
      <p:ext uri="{BB962C8B-B14F-4D97-AF65-F5344CB8AC3E}">
        <p14:creationId xmlns:p14="http://schemas.microsoft.com/office/powerpoint/2010/main" val="1524754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B50D3643-D474-4C87-B3CF-329C0675403A}"/>
              </a:ext>
            </a:extLst>
          </p:cNvPr>
          <p:cNvSpPr>
            <a:spLocks noGrp="1"/>
          </p:cNvSpPr>
          <p:nvPr>
            <p:ph type="dt" sz="half" idx="10"/>
          </p:nvPr>
        </p:nvSpPr>
        <p:spPr/>
        <p:txBody>
          <a:bodyPr/>
          <a:lstStyle/>
          <a:p>
            <a:fld id="{C5E24C7C-61A5-41A9-9AC0-502CAEC46410}" type="datetime1">
              <a:rPr lang="nl-NL" smtClean="0"/>
              <a:t>27-11-2021</a:t>
            </a:fld>
            <a:endParaRPr lang="nl-NL"/>
          </a:p>
        </p:txBody>
      </p:sp>
      <p:sp>
        <p:nvSpPr>
          <p:cNvPr id="3" name="Tijdelijke aanduiding voor voettekst 2">
            <a:extLst>
              <a:ext uri="{FF2B5EF4-FFF2-40B4-BE49-F238E27FC236}">
                <a16:creationId xmlns:a16="http://schemas.microsoft.com/office/drawing/2014/main" id="{F5B166C6-B721-4B28-B473-AC0D9A244C87}"/>
              </a:ext>
            </a:extLst>
          </p:cNvPr>
          <p:cNvSpPr>
            <a:spLocks noGrp="1"/>
          </p:cNvSpPr>
          <p:nvPr>
            <p:ph type="ftr" sz="quarter" idx="11"/>
          </p:nvPr>
        </p:nvSpPr>
        <p:spPr/>
        <p:txBody>
          <a:bodyPr/>
          <a:lstStyle/>
          <a:p>
            <a:r>
              <a:rPr lang="nl-NL"/>
              <a:t>Constantia, 27 okt 2018</a:t>
            </a:r>
          </a:p>
        </p:txBody>
      </p:sp>
      <p:sp>
        <p:nvSpPr>
          <p:cNvPr id="4" name="Tijdelijke aanduiding voor dianummer 3">
            <a:extLst>
              <a:ext uri="{FF2B5EF4-FFF2-40B4-BE49-F238E27FC236}">
                <a16:creationId xmlns:a16="http://schemas.microsoft.com/office/drawing/2014/main" id="{292F635F-A717-44A2-9A6E-C90FF4F5BD65}"/>
              </a:ext>
            </a:extLst>
          </p:cNvPr>
          <p:cNvSpPr>
            <a:spLocks noGrp="1"/>
          </p:cNvSpPr>
          <p:nvPr>
            <p:ph type="sldNum" sz="quarter" idx="12"/>
          </p:nvPr>
        </p:nvSpPr>
        <p:spPr/>
        <p:txBody>
          <a:bodyPr/>
          <a:lstStyle/>
          <a:p>
            <a:fld id="{2C11DB04-8B22-42FB-8224-E4E386753674}" type="slidenum">
              <a:rPr lang="nl-NL" smtClean="0"/>
              <a:t>‹nr.›</a:t>
            </a:fld>
            <a:endParaRPr lang="nl-NL"/>
          </a:p>
        </p:txBody>
      </p:sp>
    </p:spTree>
    <p:extLst>
      <p:ext uri="{BB962C8B-B14F-4D97-AF65-F5344CB8AC3E}">
        <p14:creationId xmlns:p14="http://schemas.microsoft.com/office/powerpoint/2010/main" val="1481902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FA5AAE-90C6-46E5-A20D-08F0844952A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5F30FC63-A02E-4DA5-98F8-FD9672752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212A652B-3DCE-4699-8CDB-B72EA6D2AA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F21983EB-F074-41F1-8E44-A2C424FBD228}"/>
              </a:ext>
            </a:extLst>
          </p:cNvPr>
          <p:cNvSpPr>
            <a:spLocks noGrp="1"/>
          </p:cNvSpPr>
          <p:nvPr>
            <p:ph type="dt" sz="half" idx="10"/>
          </p:nvPr>
        </p:nvSpPr>
        <p:spPr/>
        <p:txBody>
          <a:bodyPr/>
          <a:lstStyle/>
          <a:p>
            <a:fld id="{5CDA2796-9E29-4A37-99E2-21D848071218}" type="datetime1">
              <a:rPr lang="nl-NL" smtClean="0"/>
              <a:t>27-11-2021</a:t>
            </a:fld>
            <a:endParaRPr lang="nl-NL"/>
          </a:p>
        </p:txBody>
      </p:sp>
      <p:sp>
        <p:nvSpPr>
          <p:cNvPr id="6" name="Tijdelijke aanduiding voor voettekst 5">
            <a:extLst>
              <a:ext uri="{FF2B5EF4-FFF2-40B4-BE49-F238E27FC236}">
                <a16:creationId xmlns:a16="http://schemas.microsoft.com/office/drawing/2014/main" id="{FD39793A-B9DD-4B2E-87EE-32D7597A3B8F}"/>
              </a:ext>
            </a:extLst>
          </p:cNvPr>
          <p:cNvSpPr>
            <a:spLocks noGrp="1"/>
          </p:cNvSpPr>
          <p:nvPr>
            <p:ph type="ftr" sz="quarter" idx="11"/>
          </p:nvPr>
        </p:nvSpPr>
        <p:spPr/>
        <p:txBody>
          <a:bodyPr/>
          <a:lstStyle/>
          <a:p>
            <a:r>
              <a:rPr lang="nl-NL"/>
              <a:t>Constantia, 27 okt 2018</a:t>
            </a:r>
          </a:p>
        </p:txBody>
      </p:sp>
      <p:sp>
        <p:nvSpPr>
          <p:cNvPr id="7" name="Tijdelijke aanduiding voor dianummer 6">
            <a:extLst>
              <a:ext uri="{FF2B5EF4-FFF2-40B4-BE49-F238E27FC236}">
                <a16:creationId xmlns:a16="http://schemas.microsoft.com/office/drawing/2014/main" id="{023C2085-2339-419F-8EC6-FD250FAE5ADC}"/>
              </a:ext>
            </a:extLst>
          </p:cNvPr>
          <p:cNvSpPr>
            <a:spLocks noGrp="1"/>
          </p:cNvSpPr>
          <p:nvPr>
            <p:ph type="sldNum" sz="quarter" idx="12"/>
          </p:nvPr>
        </p:nvSpPr>
        <p:spPr/>
        <p:txBody>
          <a:bodyPr/>
          <a:lstStyle/>
          <a:p>
            <a:fld id="{2C11DB04-8B22-42FB-8224-E4E386753674}" type="slidenum">
              <a:rPr lang="nl-NL" smtClean="0"/>
              <a:t>‹nr.›</a:t>
            </a:fld>
            <a:endParaRPr lang="nl-NL"/>
          </a:p>
        </p:txBody>
      </p:sp>
    </p:spTree>
    <p:extLst>
      <p:ext uri="{BB962C8B-B14F-4D97-AF65-F5344CB8AC3E}">
        <p14:creationId xmlns:p14="http://schemas.microsoft.com/office/powerpoint/2010/main" val="724143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1FBA64-BEE2-48F8-9615-7F619910817F}"/>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7BB98F59-144C-42D7-A8C3-90EFD437E1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EC61357B-EC44-4D19-AAC2-4858F5843A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B1FDC38C-81BF-46CD-863C-404CB3EB1E53}"/>
              </a:ext>
            </a:extLst>
          </p:cNvPr>
          <p:cNvSpPr>
            <a:spLocks noGrp="1"/>
          </p:cNvSpPr>
          <p:nvPr>
            <p:ph type="dt" sz="half" idx="10"/>
          </p:nvPr>
        </p:nvSpPr>
        <p:spPr/>
        <p:txBody>
          <a:bodyPr/>
          <a:lstStyle/>
          <a:p>
            <a:fld id="{7016127E-C88B-408D-A602-F0B3521CD6D1}" type="datetime1">
              <a:rPr lang="nl-NL" smtClean="0"/>
              <a:t>27-11-2021</a:t>
            </a:fld>
            <a:endParaRPr lang="nl-NL"/>
          </a:p>
        </p:txBody>
      </p:sp>
      <p:sp>
        <p:nvSpPr>
          <p:cNvPr id="6" name="Tijdelijke aanduiding voor voettekst 5">
            <a:extLst>
              <a:ext uri="{FF2B5EF4-FFF2-40B4-BE49-F238E27FC236}">
                <a16:creationId xmlns:a16="http://schemas.microsoft.com/office/drawing/2014/main" id="{61D4B14E-CFEB-4315-896B-930AF7B3A9B8}"/>
              </a:ext>
            </a:extLst>
          </p:cNvPr>
          <p:cNvSpPr>
            <a:spLocks noGrp="1"/>
          </p:cNvSpPr>
          <p:nvPr>
            <p:ph type="ftr" sz="quarter" idx="11"/>
          </p:nvPr>
        </p:nvSpPr>
        <p:spPr/>
        <p:txBody>
          <a:bodyPr/>
          <a:lstStyle/>
          <a:p>
            <a:r>
              <a:rPr lang="nl-NL"/>
              <a:t>Constantia, 27 okt 2018</a:t>
            </a:r>
          </a:p>
        </p:txBody>
      </p:sp>
      <p:sp>
        <p:nvSpPr>
          <p:cNvPr id="7" name="Tijdelijke aanduiding voor dianummer 6">
            <a:extLst>
              <a:ext uri="{FF2B5EF4-FFF2-40B4-BE49-F238E27FC236}">
                <a16:creationId xmlns:a16="http://schemas.microsoft.com/office/drawing/2014/main" id="{A12EFB2D-7501-4F2B-9079-2C7E7F0AD5D4}"/>
              </a:ext>
            </a:extLst>
          </p:cNvPr>
          <p:cNvSpPr>
            <a:spLocks noGrp="1"/>
          </p:cNvSpPr>
          <p:nvPr>
            <p:ph type="sldNum" sz="quarter" idx="12"/>
          </p:nvPr>
        </p:nvSpPr>
        <p:spPr/>
        <p:txBody>
          <a:bodyPr/>
          <a:lstStyle/>
          <a:p>
            <a:fld id="{2C11DB04-8B22-42FB-8224-E4E386753674}" type="slidenum">
              <a:rPr lang="nl-NL" smtClean="0"/>
              <a:t>‹nr.›</a:t>
            </a:fld>
            <a:endParaRPr lang="nl-NL"/>
          </a:p>
        </p:txBody>
      </p:sp>
    </p:spTree>
    <p:extLst>
      <p:ext uri="{BB962C8B-B14F-4D97-AF65-F5344CB8AC3E}">
        <p14:creationId xmlns:p14="http://schemas.microsoft.com/office/powerpoint/2010/main" val="1924352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C6B2B39-37D6-4ADD-8F42-2A8ECCF3DD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DC36ED92-0E16-4CD0-825F-537F769220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0E98E49-66F9-436B-8311-FBE5E97D42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6CCA60-751B-45B7-89F0-F97348E36FED}" type="datetime1">
              <a:rPr lang="nl-NL" smtClean="0"/>
              <a:t>27-11-2021</a:t>
            </a:fld>
            <a:endParaRPr lang="nl-NL"/>
          </a:p>
        </p:txBody>
      </p:sp>
      <p:sp>
        <p:nvSpPr>
          <p:cNvPr id="5" name="Tijdelijke aanduiding voor voettekst 4">
            <a:extLst>
              <a:ext uri="{FF2B5EF4-FFF2-40B4-BE49-F238E27FC236}">
                <a16:creationId xmlns:a16="http://schemas.microsoft.com/office/drawing/2014/main" id="{F41D005E-C2B4-49DA-A59B-013008D8D6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l-NL"/>
              <a:t>Constantia, 27 okt 2018</a:t>
            </a:r>
          </a:p>
        </p:txBody>
      </p:sp>
      <p:sp>
        <p:nvSpPr>
          <p:cNvPr id="6" name="Tijdelijke aanduiding voor dianummer 5">
            <a:extLst>
              <a:ext uri="{FF2B5EF4-FFF2-40B4-BE49-F238E27FC236}">
                <a16:creationId xmlns:a16="http://schemas.microsoft.com/office/drawing/2014/main" id="{11BDDF89-9281-4C6E-8E38-17AEE9F19B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11DB04-8B22-42FB-8224-E4E386753674}" type="slidenum">
              <a:rPr lang="nl-NL" smtClean="0"/>
              <a:t>‹nr.›</a:t>
            </a:fld>
            <a:endParaRPr lang="nl-NL"/>
          </a:p>
        </p:txBody>
      </p:sp>
    </p:spTree>
    <p:extLst>
      <p:ext uri="{BB962C8B-B14F-4D97-AF65-F5344CB8AC3E}">
        <p14:creationId xmlns:p14="http://schemas.microsoft.com/office/powerpoint/2010/main" val="805523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hthoek 18">
            <a:extLst>
              <a:ext uri="{FF2B5EF4-FFF2-40B4-BE49-F238E27FC236}">
                <a16:creationId xmlns:a16="http://schemas.microsoft.com/office/drawing/2014/main" id="{E601B294-7F77-4320-8622-22E7F9EAA799}"/>
              </a:ext>
            </a:extLst>
          </p:cNvPr>
          <p:cNvSpPr/>
          <p:nvPr/>
        </p:nvSpPr>
        <p:spPr>
          <a:xfrm>
            <a:off x="9127886" y="1091351"/>
            <a:ext cx="1589103" cy="45755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1200" b="1" dirty="0">
                <a:solidFill>
                  <a:schemeClr val="bg1"/>
                </a:solidFill>
              </a:rPr>
              <a:t>Niveau</a:t>
            </a:r>
            <a:br>
              <a:rPr lang="nl-NL" sz="1200" b="1" dirty="0">
                <a:solidFill>
                  <a:schemeClr val="bg1"/>
                </a:solidFill>
              </a:rPr>
            </a:br>
            <a:endParaRPr lang="nl-NL" sz="1200" b="1" dirty="0">
              <a:solidFill>
                <a:schemeClr val="bg1"/>
              </a:solidFill>
            </a:endParaRPr>
          </a:p>
          <a:p>
            <a:r>
              <a:rPr lang="nl-NL" sz="1200" dirty="0">
                <a:solidFill>
                  <a:schemeClr val="bg1"/>
                </a:solidFill>
              </a:rPr>
              <a:t>Het muziekniveau is divisie 4/5 voor GO</a:t>
            </a:r>
          </a:p>
          <a:p>
            <a:endParaRPr lang="nl-NL" sz="1200" dirty="0">
              <a:solidFill>
                <a:schemeClr val="bg1"/>
              </a:solidFill>
            </a:endParaRPr>
          </a:p>
          <a:p>
            <a:r>
              <a:rPr lang="nl-NL" sz="1200" dirty="0">
                <a:solidFill>
                  <a:schemeClr val="bg1"/>
                </a:solidFill>
              </a:rPr>
              <a:t>De verwachtingen ten aanzien van de dirigent zijn bekend en er wordt  jaarlijks geëvalueerd.</a:t>
            </a:r>
            <a:br>
              <a:rPr lang="nl-NL" sz="1200" dirty="0">
                <a:solidFill>
                  <a:schemeClr val="bg1"/>
                </a:solidFill>
              </a:rPr>
            </a:br>
            <a:endParaRPr lang="nl-NL" sz="1200" dirty="0">
              <a:solidFill>
                <a:schemeClr val="bg1"/>
              </a:solidFill>
            </a:endParaRPr>
          </a:p>
          <a:p>
            <a:r>
              <a:rPr lang="nl-NL" sz="1200" dirty="0">
                <a:solidFill>
                  <a:schemeClr val="bg1"/>
                </a:solidFill>
              </a:rPr>
              <a:t>De repetities worden goed bezocht.</a:t>
            </a:r>
          </a:p>
          <a:p>
            <a:br>
              <a:rPr lang="nl-NL" sz="1200" dirty="0">
                <a:solidFill>
                  <a:schemeClr val="bg1"/>
                </a:solidFill>
              </a:rPr>
            </a:br>
            <a:r>
              <a:rPr lang="nl-NL" sz="1200" dirty="0">
                <a:solidFill>
                  <a:schemeClr val="bg1"/>
                </a:solidFill>
              </a:rPr>
              <a:t>De leden repeteren zelf thuis.</a:t>
            </a:r>
          </a:p>
          <a:p>
            <a:endParaRPr lang="nl-NL" sz="1200" dirty="0">
              <a:solidFill>
                <a:schemeClr val="bg1"/>
              </a:solidFill>
            </a:endParaRPr>
          </a:p>
          <a:p>
            <a:r>
              <a:rPr lang="nl-NL" sz="1200" dirty="0">
                <a:solidFill>
                  <a:schemeClr val="bg1"/>
                </a:solidFill>
              </a:rPr>
              <a:t>Er is een geschikte repetitieruimte.</a:t>
            </a:r>
          </a:p>
          <a:p>
            <a:endParaRPr lang="nl-NL" sz="1200" dirty="0">
              <a:solidFill>
                <a:schemeClr val="bg1"/>
              </a:solidFill>
            </a:endParaRPr>
          </a:p>
          <a:p>
            <a:r>
              <a:rPr lang="nl-NL" sz="1200" dirty="0">
                <a:solidFill>
                  <a:schemeClr val="bg1"/>
                </a:solidFill>
              </a:rPr>
              <a:t>Goede balans tussen nieuwe en bestaande muziek.</a:t>
            </a:r>
          </a:p>
          <a:p>
            <a:endParaRPr lang="nl-NL" sz="1200" dirty="0">
              <a:solidFill>
                <a:schemeClr val="bg1"/>
              </a:solidFill>
            </a:endParaRPr>
          </a:p>
          <a:p>
            <a:br>
              <a:rPr lang="nl-NL" sz="1200" dirty="0">
                <a:solidFill>
                  <a:schemeClr val="bg1"/>
                </a:solidFill>
              </a:rPr>
            </a:br>
            <a:endParaRPr lang="nl-NL" sz="1200" b="1" dirty="0">
              <a:solidFill>
                <a:schemeClr val="bg1"/>
              </a:solidFill>
            </a:endParaRPr>
          </a:p>
          <a:p>
            <a:br>
              <a:rPr lang="nl-NL" sz="1200" dirty="0">
                <a:solidFill>
                  <a:schemeClr val="bg1"/>
                </a:solidFill>
              </a:rPr>
            </a:br>
            <a:endParaRPr lang="nl-NL" sz="1200" dirty="0">
              <a:solidFill>
                <a:schemeClr val="bg1"/>
              </a:solidFill>
            </a:endParaRPr>
          </a:p>
        </p:txBody>
      </p:sp>
      <p:sp>
        <p:nvSpPr>
          <p:cNvPr id="18" name="Rechthoek 17">
            <a:extLst>
              <a:ext uri="{FF2B5EF4-FFF2-40B4-BE49-F238E27FC236}">
                <a16:creationId xmlns:a16="http://schemas.microsoft.com/office/drawing/2014/main" id="{17521BDE-CC70-4C13-82EA-E76496335438}"/>
              </a:ext>
            </a:extLst>
          </p:cNvPr>
          <p:cNvSpPr/>
          <p:nvPr/>
        </p:nvSpPr>
        <p:spPr>
          <a:xfrm>
            <a:off x="4187137" y="1118609"/>
            <a:ext cx="1540057" cy="454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1200" b="1" dirty="0">
                <a:solidFill>
                  <a:schemeClr val="bg1"/>
                </a:solidFill>
              </a:rPr>
              <a:t>Organisatie</a:t>
            </a:r>
            <a:br>
              <a:rPr lang="nl-NL" sz="1200" dirty="0">
                <a:solidFill>
                  <a:schemeClr val="bg1"/>
                </a:solidFill>
              </a:rPr>
            </a:br>
            <a:r>
              <a:rPr lang="nl-NL" sz="1200" dirty="0">
                <a:solidFill>
                  <a:schemeClr val="bg1"/>
                </a:solidFill>
              </a:rPr>
              <a:t>Volwaardig bestuur en de commissies bezet. Verwachtingen over niveau zijn bekend. Regulier overleg met dirigenten  &amp; bestuur vindt plaats.</a:t>
            </a:r>
          </a:p>
          <a:p>
            <a:r>
              <a:rPr lang="nl-NL" sz="1200" dirty="0">
                <a:solidFill>
                  <a:schemeClr val="bg1"/>
                </a:solidFill>
              </a:rPr>
              <a:t>Betrokken leden:</a:t>
            </a:r>
          </a:p>
          <a:p>
            <a:r>
              <a:rPr lang="nl-NL" sz="1200" dirty="0">
                <a:solidFill>
                  <a:schemeClr val="bg1"/>
                </a:solidFill>
              </a:rPr>
              <a:t>Ze schrijven zich in voor activiteiten. </a:t>
            </a:r>
          </a:p>
          <a:p>
            <a:r>
              <a:rPr lang="nl-NL" sz="1200" dirty="0">
                <a:solidFill>
                  <a:schemeClr val="bg1"/>
                </a:solidFill>
              </a:rPr>
              <a:t>De verwachting naar de leden / ouders is helder uitgesproken.</a:t>
            </a:r>
          </a:p>
          <a:p>
            <a:r>
              <a:rPr lang="nl-NL" sz="1200" dirty="0">
                <a:solidFill>
                  <a:schemeClr val="bg1"/>
                </a:solidFill>
              </a:rPr>
              <a:t>De PR richt zich op de Website, nieuwsbrief en geschreven pers. Geïnteresseerden worden actief benaderd.</a:t>
            </a:r>
            <a:br>
              <a:rPr lang="nl-NL" sz="1200" dirty="0">
                <a:solidFill>
                  <a:schemeClr val="bg1"/>
                </a:solidFill>
              </a:rPr>
            </a:br>
            <a:r>
              <a:rPr lang="nl-NL" sz="1200" dirty="0">
                <a:solidFill>
                  <a:schemeClr val="bg1"/>
                </a:solidFill>
              </a:rPr>
              <a:t>Ledenwerving via docenten en actieve benadering van 30+ </a:t>
            </a:r>
          </a:p>
          <a:p>
            <a:endParaRPr lang="nl-NL" sz="1200" dirty="0">
              <a:solidFill>
                <a:schemeClr val="bg1"/>
              </a:solidFill>
            </a:endParaRPr>
          </a:p>
        </p:txBody>
      </p:sp>
      <p:sp>
        <p:nvSpPr>
          <p:cNvPr id="4" name="Tekstvak 3">
            <a:extLst>
              <a:ext uri="{FF2B5EF4-FFF2-40B4-BE49-F238E27FC236}">
                <a16:creationId xmlns:a16="http://schemas.microsoft.com/office/drawing/2014/main" id="{B37974FA-FA74-48DC-9EF2-83FE486500B4}"/>
              </a:ext>
            </a:extLst>
          </p:cNvPr>
          <p:cNvSpPr txBox="1"/>
          <p:nvPr/>
        </p:nvSpPr>
        <p:spPr>
          <a:xfrm>
            <a:off x="133164" y="6012519"/>
            <a:ext cx="11967099" cy="738664"/>
          </a:xfrm>
          <a:prstGeom prst="rect">
            <a:avLst/>
          </a:prstGeom>
          <a:solidFill>
            <a:schemeClr val="accent1">
              <a:lumMod val="40000"/>
              <a:lumOff val="60000"/>
            </a:schemeClr>
          </a:solidFill>
          <a:ln w="3175">
            <a:solidFill>
              <a:schemeClr val="tx1"/>
            </a:solidFill>
          </a:ln>
        </p:spPr>
        <p:txBody>
          <a:bodyPr wrap="square" rtlCol="0">
            <a:spAutoFit/>
          </a:bodyPr>
          <a:lstStyle/>
          <a:p>
            <a:r>
              <a:rPr lang="nl-NL" sz="1400" b="1" dirty="0"/>
              <a:t>Waarom bestaat Constantia?</a:t>
            </a:r>
            <a:r>
              <a:rPr lang="nl-NL" sz="1400" dirty="0"/>
              <a:t> De missie van muziekvereniging Constantia is om kinderen en volwassenen in een harmoniebezetting samen fijne muziek te laten maken op een goed amateurniveau, met een fris imago en op toegankelijke wijze. Plezier, saamhorigheid en muzikale ontwikkeling staan hierbij voorop. Constantia wil graag een maatschappelijke bijdrage leveren aan de gemeenschap van Etten-Leur.  </a:t>
            </a:r>
          </a:p>
        </p:txBody>
      </p:sp>
      <p:sp>
        <p:nvSpPr>
          <p:cNvPr id="5" name="Gelijkbenige driehoek 4">
            <a:extLst>
              <a:ext uri="{FF2B5EF4-FFF2-40B4-BE49-F238E27FC236}">
                <a16:creationId xmlns:a16="http://schemas.microsoft.com/office/drawing/2014/main" id="{F73C9EC1-BFF0-4B1B-9BE9-D704B69E36E1}"/>
              </a:ext>
            </a:extLst>
          </p:cNvPr>
          <p:cNvSpPr/>
          <p:nvPr/>
        </p:nvSpPr>
        <p:spPr>
          <a:xfrm>
            <a:off x="251532" y="301843"/>
            <a:ext cx="11647503" cy="301839"/>
          </a:xfrm>
          <a:prstGeom prst="triangle">
            <a:avLst>
              <a:gd name="adj" fmla="val 49848"/>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tx1"/>
                </a:solidFill>
              </a:rPr>
              <a:t>Waar wil Constantia naar toe (Visie)</a:t>
            </a:r>
          </a:p>
        </p:txBody>
      </p:sp>
      <p:sp>
        <p:nvSpPr>
          <p:cNvPr id="6" name="Tekstvak 5">
            <a:extLst>
              <a:ext uri="{FF2B5EF4-FFF2-40B4-BE49-F238E27FC236}">
                <a16:creationId xmlns:a16="http://schemas.microsoft.com/office/drawing/2014/main" id="{CE753874-A44A-4977-AFC9-B209563F3C93}"/>
              </a:ext>
            </a:extLst>
          </p:cNvPr>
          <p:cNvSpPr txBox="1"/>
          <p:nvPr/>
        </p:nvSpPr>
        <p:spPr>
          <a:xfrm>
            <a:off x="133164" y="595377"/>
            <a:ext cx="11967099" cy="523220"/>
          </a:xfrm>
          <a:prstGeom prst="rect">
            <a:avLst/>
          </a:prstGeom>
          <a:solidFill>
            <a:schemeClr val="accent1">
              <a:lumMod val="40000"/>
              <a:lumOff val="60000"/>
            </a:schemeClr>
          </a:solidFill>
          <a:ln w="9525">
            <a:solidFill>
              <a:schemeClr val="tx1"/>
            </a:solidFill>
          </a:ln>
        </p:spPr>
        <p:txBody>
          <a:bodyPr wrap="square" rtlCol="0">
            <a:spAutoFit/>
          </a:bodyPr>
          <a:lstStyle/>
          <a:p>
            <a:pPr algn="ctr"/>
            <a:r>
              <a:rPr lang="nl-NL" sz="1400" dirty="0"/>
              <a:t>Wij blijven een fijne club met een sterk en evenwichtig bestuur en richten ons vooral op het behoud van leden door een sterke sociale binding </a:t>
            </a:r>
          </a:p>
          <a:p>
            <a:pPr algn="ctr"/>
            <a:r>
              <a:rPr lang="nl-NL" sz="1400" dirty="0"/>
              <a:t>en wij laten geen kans onbenut om nieuwe (jeugd)leden te werven. </a:t>
            </a:r>
            <a:endParaRPr lang="nl-NL" sz="1400" dirty="0">
              <a:solidFill>
                <a:schemeClr val="tx1"/>
              </a:solidFill>
            </a:endParaRPr>
          </a:p>
        </p:txBody>
      </p:sp>
      <p:sp>
        <p:nvSpPr>
          <p:cNvPr id="9" name="Rechthoek 8">
            <a:extLst>
              <a:ext uri="{FF2B5EF4-FFF2-40B4-BE49-F238E27FC236}">
                <a16:creationId xmlns:a16="http://schemas.microsoft.com/office/drawing/2014/main" id="{795E1367-EBF5-4E6A-8CF3-6740429AEDB1}"/>
              </a:ext>
            </a:extLst>
          </p:cNvPr>
          <p:cNvSpPr/>
          <p:nvPr/>
        </p:nvSpPr>
        <p:spPr>
          <a:xfrm>
            <a:off x="705773" y="1126907"/>
            <a:ext cx="1704513" cy="454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1200" b="1" dirty="0">
                <a:solidFill>
                  <a:schemeClr val="bg1"/>
                </a:solidFill>
              </a:rPr>
              <a:t>Concerten</a:t>
            </a:r>
            <a:br>
              <a:rPr lang="nl-NL" sz="1200" dirty="0">
                <a:solidFill>
                  <a:schemeClr val="bg1"/>
                </a:solidFill>
              </a:rPr>
            </a:br>
            <a:br>
              <a:rPr lang="nl-NL" sz="1200" dirty="0">
                <a:solidFill>
                  <a:schemeClr val="bg1"/>
                </a:solidFill>
              </a:rPr>
            </a:br>
            <a:r>
              <a:rPr lang="nl-NL" sz="1200" dirty="0" err="1">
                <a:solidFill>
                  <a:schemeClr val="bg1"/>
                </a:solidFill>
              </a:rPr>
              <a:t>Concerten</a:t>
            </a:r>
            <a:r>
              <a:rPr lang="nl-NL" sz="1200" dirty="0">
                <a:solidFill>
                  <a:schemeClr val="bg1"/>
                </a:solidFill>
              </a:rPr>
              <a:t> voor alle orkesten behalve OO en mini-STIXX</a:t>
            </a:r>
          </a:p>
          <a:p>
            <a:endParaRPr lang="nl-NL" sz="1200" dirty="0">
              <a:solidFill>
                <a:schemeClr val="bg1"/>
              </a:solidFill>
            </a:endParaRPr>
          </a:p>
          <a:p>
            <a:r>
              <a:rPr lang="nl-NL" sz="1200" dirty="0">
                <a:solidFill>
                  <a:schemeClr val="bg1"/>
                </a:solidFill>
              </a:rPr>
              <a:t>Concerten voor/met:</a:t>
            </a:r>
          </a:p>
          <a:p>
            <a:pPr marL="171450" indent="-171450">
              <a:buFontTx/>
              <a:buChar char="-"/>
            </a:pPr>
            <a:r>
              <a:rPr lang="nl-NL" sz="1200" dirty="0">
                <a:solidFill>
                  <a:schemeClr val="bg1"/>
                </a:solidFill>
              </a:rPr>
              <a:t>Verschillende doelgroepen</a:t>
            </a:r>
          </a:p>
          <a:p>
            <a:pPr marL="171450" indent="-171450">
              <a:buFontTx/>
              <a:buChar char="-"/>
            </a:pPr>
            <a:r>
              <a:rPr lang="nl-NL" sz="1200" dirty="0">
                <a:solidFill>
                  <a:schemeClr val="bg1"/>
                </a:solidFill>
              </a:rPr>
              <a:t>Verschillende muziek groepen</a:t>
            </a:r>
          </a:p>
          <a:p>
            <a:endParaRPr lang="nl-NL" sz="1200" dirty="0">
              <a:solidFill>
                <a:schemeClr val="bg1"/>
              </a:solidFill>
            </a:endParaRPr>
          </a:p>
          <a:p>
            <a:r>
              <a:rPr lang="nl-NL" sz="1200" dirty="0">
                <a:solidFill>
                  <a:schemeClr val="bg1"/>
                </a:solidFill>
              </a:rPr>
              <a:t>Er is altijd </a:t>
            </a:r>
            <a:r>
              <a:rPr lang="nl-NL" sz="1200">
                <a:solidFill>
                  <a:schemeClr val="bg1"/>
                </a:solidFill>
              </a:rPr>
              <a:t>een concert jaarplanning </a:t>
            </a:r>
            <a:r>
              <a:rPr lang="nl-NL" sz="1200" dirty="0">
                <a:solidFill>
                  <a:schemeClr val="bg1"/>
                </a:solidFill>
              </a:rPr>
              <a:t>met voldoende afwisseling en vernieuwing</a:t>
            </a:r>
          </a:p>
          <a:p>
            <a:endParaRPr lang="nl-NL" sz="1200" dirty="0">
              <a:solidFill>
                <a:schemeClr val="bg1"/>
              </a:solidFill>
            </a:endParaRPr>
          </a:p>
          <a:p>
            <a:r>
              <a:rPr lang="nl-NL" sz="1200" dirty="0">
                <a:solidFill>
                  <a:schemeClr val="bg1"/>
                </a:solidFill>
              </a:rPr>
              <a:t>Elk concert wordt gebudgetteerd</a:t>
            </a:r>
            <a:br>
              <a:rPr lang="nl-NL" sz="1200" dirty="0">
                <a:solidFill>
                  <a:schemeClr val="bg1"/>
                </a:solidFill>
              </a:rPr>
            </a:br>
            <a:endParaRPr lang="nl-NL" sz="1200" dirty="0">
              <a:solidFill>
                <a:schemeClr val="bg1"/>
              </a:solidFill>
            </a:endParaRPr>
          </a:p>
          <a:p>
            <a:endParaRPr lang="nl-NL" sz="1200" dirty="0">
              <a:solidFill>
                <a:schemeClr val="bg1"/>
              </a:solidFill>
            </a:endParaRPr>
          </a:p>
          <a:p>
            <a:endParaRPr lang="nl-NL" sz="1200" dirty="0">
              <a:solidFill>
                <a:schemeClr val="bg1"/>
              </a:solidFill>
            </a:endParaRPr>
          </a:p>
          <a:p>
            <a:endParaRPr lang="nl-NL" sz="1200" dirty="0">
              <a:solidFill>
                <a:schemeClr val="bg1"/>
              </a:solidFill>
            </a:endParaRPr>
          </a:p>
        </p:txBody>
      </p:sp>
      <p:sp>
        <p:nvSpPr>
          <p:cNvPr id="10" name="Rechthoek 9">
            <a:extLst>
              <a:ext uri="{FF2B5EF4-FFF2-40B4-BE49-F238E27FC236}">
                <a16:creationId xmlns:a16="http://schemas.microsoft.com/office/drawing/2014/main" id="{E768B99B-AFAC-4ADE-846C-6D5ED12C70AF}"/>
              </a:ext>
            </a:extLst>
          </p:cNvPr>
          <p:cNvSpPr/>
          <p:nvPr/>
        </p:nvSpPr>
        <p:spPr>
          <a:xfrm>
            <a:off x="2447283" y="1118610"/>
            <a:ext cx="1704512" cy="454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1200" b="1" dirty="0">
                <a:solidFill>
                  <a:schemeClr val="bg1"/>
                </a:solidFill>
              </a:rPr>
              <a:t>Financieel</a:t>
            </a:r>
            <a:br>
              <a:rPr lang="nl-NL" sz="1200" dirty="0">
                <a:solidFill>
                  <a:schemeClr val="bg1"/>
                </a:solidFill>
              </a:rPr>
            </a:br>
            <a:br>
              <a:rPr lang="nl-NL" sz="1200" dirty="0">
                <a:solidFill>
                  <a:schemeClr val="bg1"/>
                </a:solidFill>
              </a:rPr>
            </a:br>
            <a:r>
              <a:rPr lang="nl-NL" sz="1200" dirty="0">
                <a:solidFill>
                  <a:schemeClr val="bg1"/>
                </a:solidFill>
              </a:rPr>
              <a:t>De contributie en dirigentbeloning is marktconform</a:t>
            </a:r>
          </a:p>
          <a:p>
            <a:br>
              <a:rPr lang="nl-NL" sz="1200" dirty="0">
                <a:solidFill>
                  <a:schemeClr val="bg1"/>
                </a:solidFill>
              </a:rPr>
            </a:br>
            <a:r>
              <a:rPr lang="nl-NL" sz="1200" dirty="0">
                <a:solidFill>
                  <a:schemeClr val="bg1"/>
                </a:solidFill>
              </a:rPr>
              <a:t>Het vrienden- en sponsoren programma wordt actief onderhouden. </a:t>
            </a:r>
          </a:p>
          <a:p>
            <a:br>
              <a:rPr lang="nl-NL" sz="1200" dirty="0">
                <a:solidFill>
                  <a:schemeClr val="bg1"/>
                </a:solidFill>
              </a:rPr>
            </a:br>
            <a:br>
              <a:rPr lang="nl-NL" sz="1200" dirty="0">
                <a:solidFill>
                  <a:schemeClr val="bg1"/>
                </a:solidFill>
              </a:rPr>
            </a:br>
            <a:endParaRPr lang="nl-NL" sz="1200" dirty="0">
              <a:solidFill>
                <a:schemeClr val="bg1"/>
              </a:solidFill>
            </a:endParaRPr>
          </a:p>
          <a:p>
            <a:r>
              <a:rPr lang="nl-NL" sz="1200" dirty="0">
                <a:solidFill>
                  <a:schemeClr val="bg1"/>
                </a:solidFill>
              </a:rPr>
              <a:t>Actieve </a:t>
            </a:r>
            <a:r>
              <a:rPr lang="nl-NL" sz="1200" dirty="0" err="1">
                <a:solidFill>
                  <a:schemeClr val="bg1"/>
                </a:solidFill>
              </a:rPr>
              <a:t>subsidie-aanvraag</a:t>
            </a:r>
            <a:r>
              <a:rPr lang="nl-NL" sz="1200" dirty="0">
                <a:solidFill>
                  <a:schemeClr val="bg1"/>
                </a:solidFill>
              </a:rPr>
              <a:t>. Goede financiële planning. </a:t>
            </a:r>
          </a:p>
          <a:p>
            <a:endParaRPr lang="nl-NL" sz="1200" dirty="0">
              <a:solidFill>
                <a:schemeClr val="bg1"/>
              </a:solidFill>
            </a:endParaRPr>
          </a:p>
          <a:p>
            <a:r>
              <a:rPr lang="nl-NL" sz="1200" dirty="0">
                <a:solidFill>
                  <a:schemeClr val="bg1"/>
                </a:solidFill>
              </a:rPr>
              <a:t>Bij elk concert entree of een muziekkoffer.</a:t>
            </a:r>
          </a:p>
          <a:p>
            <a:endParaRPr lang="nl-NL" sz="1200" dirty="0">
              <a:solidFill>
                <a:schemeClr val="bg1"/>
              </a:solidFill>
            </a:endParaRPr>
          </a:p>
          <a:p>
            <a:endParaRPr lang="nl-NL" sz="1200" dirty="0">
              <a:solidFill>
                <a:schemeClr val="bg1"/>
              </a:solidFill>
            </a:endParaRPr>
          </a:p>
        </p:txBody>
      </p:sp>
      <p:sp>
        <p:nvSpPr>
          <p:cNvPr id="11" name="Rechthoek 10">
            <a:extLst>
              <a:ext uri="{FF2B5EF4-FFF2-40B4-BE49-F238E27FC236}">
                <a16:creationId xmlns:a16="http://schemas.microsoft.com/office/drawing/2014/main" id="{3C941A5C-DCAF-467A-BADE-0A203FCF6416}"/>
              </a:ext>
            </a:extLst>
          </p:cNvPr>
          <p:cNvSpPr/>
          <p:nvPr/>
        </p:nvSpPr>
        <p:spPr>
          <a:xfrm>
            <a:off x="7336653" y="1118610"/>
            <a:ext cx="1704513" cy="454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1200" b="1" dirty="0">
                <a:solidFill>
                  <a:schemeClr val="bg1"/>
                </a:solidFill>
              </a:rPr>
              <a:t>Bezetting</a:t>
            </a:r>
            <a:br>
              <a:rPr lang="nl-NL" sz="1200" dirty="0">
                <a:solidFill>
                  <a:schemeClr val="bg1"/>
                </a:solidFill>
              </a:rPr>
            </a:br>
            <a:endParaRPr lang="nl-NL" sz="1200" dirty="0">
              <a:solidFill>
                <a:schemeClr val="bg1"/>
              </a:solidFill>
            </a:endParaRPr>
          </a:p>
          <a:p>
            <a:r>
              <a:rPr lang="nl-NL" sz="1200" dirty="0">
                <a:solidFill>
                  <a:schemeClr val="bg1"/>
                </a:solidFill>
              </a:rPr>
              <a:t>Voldoende leden, actieve werving.</a:t>
            </a:r>
          </a:p>
          <a:p>
            <a:endParaRPr lang="nl-NL" sz="1200" dirty="0">
              <a:solidFill>
                <a:schemeClr val="bg1"/>
              </a:solidFill>
            </a:endParaRPr>
          </a:p>
          <a:p>
            <a:r>
              <a:rPr lang="nl-NL" sz="1200" dirty="0">
                <a:solidFill>
                  <a:schemeClr val="bg1"/>
                </a:solidFill>
              </a:rPr>
              <a:t>Succesvolle ISM.</a:t>
            </a:r>
          </a:p>
          <a:p>
            <a:br>
              <a:rPr lang="nl-NL" sz="1200" dirty="0">
                <a:solidFill>
                  <a:schemeClr val="bg1"/>
                </a:solidFill>
              </a:rPr>
            </a:br>
            <a:r>
              <a:rPr lang="nl-NL" sz="1200" dirty="0">
                <a:solidFill>
                  <a:schemeClr val="bg1"/>
                </a:solidFill>
              </a:rPr>
              <a:t>De doorstroming van OK naar KO en GO wordt zo goed mogelijk afgestemd, o.a. met de docenten. </a:t>
            </a:r>
            <a:br>
              <a:rPr lang="nl-NL" sz="1200" dirty="0">
                <a:solidFill>
                  <a:schemeClr val="bg1"/>
                </a:solidFill>
              </a:rPr>
            </a:br>
            <a:br>
              <a:rPr lang="nl-NL" sz="1200" dirty="0">
                <a:solidFill>
                  <a:schemeClr val="bg1"/>
                </a:solidFill>
              </a:rPr>
            </a:br>
            <a:r>
              <a:rPr lang="nl-NL" sz="1200" dirty="0">
                <a:solidFill>
                  <a:schemeClr val="bg1"/>
                </a:solidFill>
              </a:rPr>
              <a:t>Per instrumentengroep is er een mentorfunctie.</a:t>
            </a:r>
          </a:p>
          <a:p>
            <a:endParaRPr lang="nl-NL" sz="1200" dirty="0">
              <a:solidFill>
                <a:schemeClr val="bg1"/>
              </a:solidFill>
            </a:endParaRPr>
          </a:p>
          <a:p>
            <a:r>
              <a:rPr lang="nl-NL" sz="1200" dirty="0">
                <a:solidFill>
                  <a:schemeClr val="bg1"/>
                </a:solidFill>
              </a:rPr>
              <a:t>Activiteiten (ook buiten de muziek) die de binding tussen leden bevorderen.  </a:t>
            </a:r>
            <a:br>
              <a:rPr lang="nl-NL" sz="1200" dirty="0">
                <a:solidFill>
                  <a:schemeClr val="bg1"/>
                </a:solidFill>
              </a:rPr>
            </a:br>
            <a:endParaRPr lang="nl-NL" sz="1200" dirty="0">
              <a:solidFill>
                <a:schemeClr val="bg1"/>
              </a:solidFill>
            </a:endParaRPr>
          </a:p>
          <a:p>
            <a:br>
              <a:rPr lang="nl-NL" sz="1200" dirty="0">
                <a:solidFill>
                  <a:schemeClr val="bg1"/>
                </a:solidFill>
              </a:rPr>
            </a:br>
            <a:endParaRPr lang="nl-NL" sz="1200" dirty="0">
              <a:solidFill>
                <a:schemeClr val="bg1"/>
              </a:solidFill>
            </a:endParaRPr>
          </a:p>
        </p:txBody>
      </p:sp>
      <p:sp>
        <p:nvSpPr>
          <p:cNvPr id="14" name="Rechthoek 13">
            <a:extLst>
              <a:ext uri="{FF2B5EF4-FFF2-40B4-BE49-F238E27FC236}">
                <a16:creationId xmlns:a16="http://schemas.microsoft.com/office/drawing/2014/main" id="{A41FB225-25C8-469C-BC60-5CC8ACAECD90}"/>
              </a:ext>
            </a:extLst>
          </p:cNvPr>
          <p:cNvSpPr/>
          <p:nvPr/>
        </p:nvSpPr>
        <p:spPr>
          <a:xfrm>
            <a:off x="10767130" y="1118611"/>
            <a:ext cx="1291706" cy="454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1200" b="1" dirty="0">
                <a:solidFill>
                  <a:schemeClr val="bg1"/>
                </a:solidFill>
              </a:rPr>
              <a:t>Maatschappelijk</a:t>
            </a:r>
            <a:br>
              <a:rPr lang="nl-NL" sz="1200" dirty="0">
                <a:solidFill>
                  <a:schemeClr val="bg1"/>
                </a:solidFill>
              </a:rPr>
            </a:br>
            <a:br>
              <a:rPr lang="nl-NL" sz="1200" dirty="0">
                <a:solidFill>
                  <a:schemeClr val="bg1"/>
                </a:solidFill>
              </a:rPr>
            </a:br>
            <a:r>
              <a:rPr lang="nl-NL" sz="1200" dirty="0">
                <a:solidFill>
                  <a:schemeClr val="bg1"/>
                </a:solidFill>
              </a:rPr>
              <a:t>Actief relatiebeheer met de gemeente Etten-Leur.</a:t>
            </a:r>
          </a:p>
          <a:p>
            <a:endParaRPr lang="nl-NL" sz="1200" dirty="0">
              <a:solidFill>
                <a:schemeClr val="bg1"/>
              </a:solidFill>
            </a:endParaRPr>
          </a:p>
          <a:p>
            <a:endParaRPr lang="nl-NL" sz="1200" dirty="0">
              <a:solidFill>
                <a:schemeClr val="bg1"/>
              </a:solidFill>
            </a:endParaRPr>
          </a:p>
          <a:p>
            <a:r>
              <a:rPr lang="nl-NL" sz="1200" dirty="0">
                <a:solidFill>
                  <a:schemeClr val="bg1"/>
                </a:solidFill>
              </a:rPr>
              <a:t>Bijdrage aan maatschappelijke activiteiten in de gemeente.</a:t>
            </a:r>
          </a:p>
          <a:p>
            <a:endParaRPr lang="nl-NL" sz="1200" dirty="0">
              <a:solidFill>
                <a:schemeClr val="bg1"/>
              </a:solidFill>
            </a:endParaRPr>
          </a:p>
          <a:p>
            <a:r>
              <a:rPr lang="nl-NL" sz="1200" dirty="0">
                <a:solidFill>
                  <a:schemeClr val="bg1"/>
                </a:solidFill>
              </a:rPr>
              <a:t>Actief relatiebeheer met de N.N.</a:t>
            </a:r>
          </a:p>
          <a:p>
            <a:endParaRPr lang="nl-NL" sz="1200" dirty="0">
              <a:solidFill>
                <a:schemeClr val="bg1"/>
              </a:solidFill>
            </a:endParaRPr>
          </a:p>
          <a:p>
            <a:endParaRPr lang="nl-NL" sz="1200" dirty="0">
              <a:solidFill>
                <a:schemeClr val="bg1"/>
              </a:solidFill>
            </a:endParaRPr>
          </a:p>
          <a:p>
            <a:endParaRPr lang="nl-NL" sz="1200" dirty="0">
              <a:solidFill>
                <a:schemeClr val="bg1"/>
              </a:solidFill>
            </a:endParaRPr>
          </a:p>
        </p:txBody>
      </p:sp>
      <p:sp>
        <p:nvSpPr>
          <p:cNvPr id="16" name="Tekstvak 15">
            <a:extLst>
              <a:ext uri="{FF2B5EF4-FFF2-40B4-BE49-F238E27FC236}">
                <a16:creationId xmlns:a16="http://schemas.microsoft.com/office/drawing/2014/main" id="{4158F062-AEFE-4174-AF16-5ADA1A7C1737}"/>
              </a:ext>
            </a:extLst>
          </p:cNvPr>
          <p:cNvSpPr txBox="1"/>
          <p:nvPr/>
        </p:nvSpPr>
        <p:spPr>
          <a:xfrm>
            <a:off x="133164" y="0"/>
            <a:ext cx="5233163" cy="369332"/>
          </a:xfrm>
          <a:prstGeom prst="rect">
            <a:avLst/>
          </a:prstGeom>
          <a:noFill/>
        </p:spPr>
        <p:txBody>
          <a:bodyPr wrap="square" rtlCol="0">
            <a:spAutoFit/>
          </a:bodyPr>
          <a:lstStyle/>
          <a:p>
            <a:r>
              <a:rPr lang="nl-NL" dirty="0"/>
              <a:t>Constantia, 27 nov 2021 (versie 3)</a:t>
            </a:r>
          </a:p>
        </p:txBody>
      </p:sp>
      <p:sp>
        <p:nvSpPr>
          <p:cNvPr id="17" name="Tekstvak 16">
            <a:extLst>
              <a:ext uri="{FF2B5EF4-FFF2-40B4-BE49-F238E27FC236}">
                <a16:creationId xmlns:a16="http://schemas.microsoft.com/office/drawing/2014/main" id="{2B3D57FF-98AA-4A27-974F-80A28D895582}"/>
              </a:ext>
            </a:extLst>
          </p:cNvPr>
          <p:cNvSpPr txBox="1"/>
          <p:nvPr/>
        </p:nvSpPr>
        <p:spPr>
          <a:xfrm>
            <a:off x="133164" y="5666888"/>
            <a:ext cx="11967099" cy="307777"/>
          </a:xfrm>
          <a:prstGeom prst="rect">
            <a:avLst/>
          </a:prstGeom>
          <a:solidFill>
            <a:schemeClr val="accent1">
              <a:lumMod val="40000"/>
              <a:lumOff val="60000"/>
            </a:schemeClr>
          </a:solidFill>
          <a:ln w="3175">
            <a:solidFill>
              <a:schemeClr val="tx1"/>
            </a:solidFill>
          </a:ln>
        </p:spPr>
        <p:txBody>
          <a:bodyPr wrap="square" rtlCol="0">
            <a:spAutoFit/>
          </a:bodyPr>
          <a:lstStyle/>
          <a:p>
            <a:r>
              <a:rPr lang="nl-NL" sz="1400" b="1" dirty="0"/>
              <a:t>Wat zijn de absolute randvoorwaarden om te blijven bestaan? </a:t>
            </a:r>
            <a:r>
              <a:rPr lang="nl-NL" sz="1400" dirty="0"/>
              <a:t>Goede dirigent, sterk bestuur, voldoende muzikanten, goede bezetting, beschikbare instrumenten.</a:t>
            </a:r>
          </a:p>
        </p:txBody>
      </p:sp>
      <p:sp>
        <p:nvSpPr>
          <p:cNvPr id="3" name="Tekstvak 2">
            <a:extLst>
              <a:ext uri="{FF2B5EF4-FFF2-40B4-BE49-F238E27FC236}">
                <a16:creationId xmlns:a16="http://schemas.microsoft.com/office/drawing/2014/main" id="{D1D01106-E47D-4E51-B92A-E4B06CD28FE0}"/>
              </a:ext>
            </a:extLst>
          </p:cNvPr>
          <p:cNvSpPr txBox="1"/>
          <p:nvPr/>
        </p:nvSpPr>
        <p:spPr>
          <a:xfrm>
            <a:off x="5727195" y="1080755"/>
            <a:ext cx="1609457" cy="4955203"/>
          </a:xfrm>
          <a:prstGeom prst="rect">
            <a:avLst/>
          </a:prstGeom>
          <a:noFill/>
        </p:spPr>
        <p:txBody>
          <a:bodyPr wrap="square" rtlCol="0">
            <a:spAutoFit/>
          </a:bodyPr>
          <a:lstStyle/>
          <a:p>
            <a:r>
              <a:rPr lang="nl-NL" sz="1200" b="1" dirty="0"/>
              <a:t>Huisregels (z.o.z.)</a:t>
            </a:r>
            <a:br>
              <a:rPr lang="nl-NL" sz="1600" b="1" dirty="0"/>
            </a:br>
            <a:endParaRPr lang="nl-NL" sz="1600" b="1" dirty="0"/>
          </a:p>
          <a:p>
            <a:r>
              <a:rPr lang="nl-NL" sz="1200" dirty="0"/>
              <a:t>heb respect voor elkaar.</a:t>
            </a:r>
          </a:p>
          <a:p>
            <a:endParaRPr lang="nl-NL" sz="1200" dirty="0"/>
          </a:p>
          <a:p>
            <a:r>
              <a:rPr lang="nl-NL" sz="1200" dirty="0"/>
              <a:t>Kom op tijd en goed voorbereid op de repetities.  Oefen thuis en zorg dat je de muziek bij je hebt.</a:t>
            </a:r>
          </a:p>
          <a:p>
            <a:endParaRPr lang="nl-NL" sz="1200" dirty="0"/>
          </a:p>
          <a:p>
            <a:r>
              <a:rPr lang="nl-NL" sz="1200" dirty="0"/>
              <a:t>Een actieve inzet, voor tijdens en na repetities en uitvoeringen.</a:t>
            </a:r>
          </a:p>
          <a:p>
            <a:endParaRPr lang="nl-NL" sz="1200" dirty="0"/>
          </a:p>
          <a:p>
            <a:r>
              <a:rPr lang="nl-NL" sz="1200" dirty="0"/>
              <a:t>Bij verhindering op tijd afmelden.</a:t>
            </a:r>
          </a:p>
          <a:p>
            <a:endParaRPr lang="nl-NL" sz="1200" dirty="0"/>
          </a:p>
          <a:p>
            <a:r>
              <a:rPr lang="nl-NL" sz="1200" dirty="0"/>
              <a:t>Lees en reageer vlot op de berichten in </a:t>
            </a:r>
            <a:r>
              <a:rPr lang="nl-NL" sz="1200" dirty="0" err="1"/>
              <a:t>TeamApp</a:t>
            </a:r>
            <a:r>
              <a:rPr lang="nl-NL" sz="1200" dirty="0"/>
              <a:t>.</a:t>
            </a:r>
          </a:p>
          <a:p>
            <a:endParaRPr lang="nl-NL" sz="1200" dirty="0"/>
          </a:p>
          <a:p>
            <a:r>
              <a:rPr lang="nl-NL" sz="1200" dirty="0"/>
              <a:t>Volg kledingvoorschrift op bij optredens.</a:t>
            </a:r>
          </a:p>
          <a:p>
            <a:endParaRPr lang="nl-NL" sz="1200" dirty="0"/>
          </a:p>
        </p:txBody>
      </p:sp>
      <p:sp>
        <p:nvSpPr>
          <p:cNvPr id="7" name="Rechthoek 6">
            <a:extLst>
              <a:ext uri="{FF2B5EF4-FFF2-40B4-BE49-F238E27FC236}">
                <a16:creationId xmlns:a16="http://schemas.microsoft.com/office/drawing/2014/main" id="{9198EA70-B7FE-404F-AE10-B30F42E22B85}"/>
              </a:ext>
            </a:extLst>
          </p:cNvPr>
          <p:cNvSpPr/>
          <p:nvPr/>
        </p:nvSpPr>
        <p:spPr>
          <a:xfrm>
            <a:off x="186432" y="1118597"/>
            <a:ext cx="390618" cy="4548291"/>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nl-NL" b="1" dirty="0"/>
              <a:t>De pijlers waar Constantia op draait</a:t>
            </a:r>
          </a:p>
        </p:txBody>
      </p:sp>
    </p:spTree>
    <p:extLst>
      <p:ext uri="{BB962C8B-B14F-4D97-AF65-F5344CB8AC3E}">
        <p14:creationId xmlns:p14="http://schemas.microsoft.com/office/powerpoint/2010/main" val="912537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A26992B5-C883-4575-8C46-FB44090B37E4}"/>
              </a:ext>
            </a:extLst>
          </p:cNvPr>
          <p:cNvSpPr>
            <a:spLocks noGrp="1"/>
          </p:cNvSpPr>
          <p:nvPr>
            <p:ph idx="1"/>
          </p:nvPr>
        </p:nvSpPr>
        <p:spPr>
          <a:xfrm>
            <a:off x="662708" y="336549"/>
            <a:ext cx="11030527" cy="6019801"/>
          </a:xfrm>
          <a:solidFill>
            <a:schemeClr val="accent1">
              <a:lumMod val="20000"/>
              <a:lumOff val="80000"/>
            </a:schemeClr>
          </a:solidFill>
        </p:spPr>
        <p:txBody>
          <a:bodyPr>
            <a:normAutofit fontScale="32500" lnSpcReduction="20000"/>
          </a:bodyPr>
          <a:lstStyle/>
          <a:p>
            <a:pPr marL="0" indent="0">
              <a:buNone/>
            </a:pPr>
            <a:r>
              <a:rPr lang="nl-NL" sz="4900" b="1" dirty="0"/>
              <a:t>Toelichting bij de Huisregels voor leden muziekvereniging Constantia</a:t>
            </a:r>
          </a:p>
          <a:p>
            <a:r>
              <a:rPr lang="nl-NL" sz="3700" dirty="0"/>
              <a:t>Muziek maken in een orkest doe je niet alleen. Daarin ben je afhankelijk van je medeleden. Lid worden van een muziekvereniging is vrijwillig, maar lid zijn is niet vrijblijvend. Je hebt elkaar nodig om te kunnen spelen en hebt daar dus zelf  ook een verantwoordelijkheid in. </a:t>
            </a:r>
          </a:p>
          <a:p>
            <a:r>
              <a:rPr lang="nl-NL" sz="3700" dirty="0"/>
              <a:t>Daarbij heeft ieder lid respect en begrip  voor de ander en zijn of haar niveau van spelen. Om het optimale uit zichzelf te halen, en daarmee het orkest tot maximale prestaties te brengen, is het noodzakelijk dat ieder lid thuis de partijen oefent.  Alleen dan is samen muziek maken voor iederéén leuk. </a:t>
            </a:r>
          </a:p>
          <a:p>
            <a:pPr marL="0" indent="0">
              <a:buNone/>
            </a:pPr>
            <a:r>
              <a:rPr lang="nl-NL" sz="3700" b="1" dirty="0"/>
              <a:t>   Aanwezigheid bij de repetities</a:t>
            </a:r>
          </a:p>
          <a:p>
            <a:r>
              <a:rPr lang="nl-NL" sz="3700" dirty="0"/>
              <a:t>Om als orkest goed muziek te kunnen maken is het nodig dat de repetitie goed bezocht wordt. Indien je verhinderd bent, dan afmelden via </a:t>
            </a:r>
            <a:r>
              <a:rPr lang="nl-NL" sz="3700" dirty="0" err="1"/>
              <a:t>TeamApp</a:t>
            </a:r>
            <a:r>
              <a:rPr lang="nl-NL" sz="3700" dirty="0"/>
              <a:t> en informeren van een sectiegenoot ( of mentor) . </a:t>
            </a:r>
          </a:p>
          <a:p>
            <a:r>
              <a:rPr lang="nl-NL" sz="3700" dirty="0"/>
              <a:t>Wees op tijd aanwezig. Bied, indien nodig, een helpende hand bij klaarzetten van de spullen. Ook na de repetitie is een helpende hand nodig bij het opruimen.</a:t>
            </a:r>
          </a:p>
          <a:p>
            <a:r>
              <a:rPr lang="nl-NL" sz="3700" dirty="0"/>
              <a:t>De repetitieplanning wordt vooraf doorgestuurd via </a:t>
            </a:r>
            <a:r>
              <a:rPr lang="nl-NL" sz="3700" dirty="0" err="1"/>
              <a:t>TeamApp</a:t>
            </a:r>
            <a:r>
              <a:rPr lang="nl-NL" sz="3700" dirty="0"/>
              <a:t>. Zorg er voor dat je de muziek bij je hebt. Bij nieuwe stukken kan de mentor aangeven welke stem je speelt.</a:t>
            </a:r>
          </a:p>
          <a:p>
            <a:r>
              <a:rPr lang="nl-NL" sz="3700" dirty="0"/>
              <a:t>Indien iets (technisch) te moeilijk is, vraag dan hulp of advies. (bij de sectiementor of dirigent, of bij je eigen docent).</a:t>
            </a:r>
          </a:p>
          <a:p>
            <a:r>
              <a:rPr lang="nl-NL" sz="3700" dirty="0"/>
              <a:t> </a:t>
            </a:r>
          </a:p>
          <a:p>
            <a:pPr marL="0" indent="0">
              <a:buNone/>
            </a:pPr>
            <a:r>
              <a:rPr lang="nl-NL" sz="3700" b="1" dirty="0"/>
              <a:t>    Tijdens repetitie: </a:t>
            </a:r>
          </a:p>
          <a:p>
            <a:r>
              <a:rPr lang="nl-NL" sz="3700" dirty="0"/>
              <a:t>Ben betrokken bij de aanwijzingen van de dirigent, ook als de uitleg of opmerkingen niet direct voor jou van toepassing zijn. Noteer de opmerkingen die gemaakt worden in je bladmuziek. Een ontspannen sfeer creëer je niet door  tijdens de repetitie met elkaar te praten; Gebruik daar de pauze voor.  </a:t>
            </a:r>
          </a:p>
          <a:p>
            <a:r>
              <a:rPr lang="nl-NL" sz="3700" dirty="0"/>
              <a:t>Gebruik van  je mobiele telefoon  tijdens repetitie leidt af,  ook voor andere muzikanten. Er wordt dan belangrijke informatie gemist. Laat de mobiele telefoon bij voorkeur in de tas en gebruik deze in de pauze. Uiteraard kan hier van afgeweken worden indien noodzakelijk.</a:t>
            </a:r>
          </a:p>
          <a:p>
            <a:pPr marL="0" indent="0">
              <a:buNone/>
            </a:pPr>
            <a:r>
              <a:rPr lang="nl-NL" sz="3700" b="1" dirty="0"/>
              <a:t>    Optredens</a:t>
            </a:r>
          </a:p>
          <a:p>
            <a:r>
              <a:rPr lang="nl-NL" sz="3700" dirty="0"/>
              <a:t>Om als orkest te kunnen optreden is het noodzakelijk dat alle muzieksecties goed vertegenwoordigd zijn. Als er te weinig muzikanten zijn, kan er geen muziek gemaakt worden!</a:t>
            </a:r>
            <a:br>
              <a:rPr lang="nl-NL" sz="3700" dirty="0"/>
            </a:br>
            <a:r>
              <a:rPr lang="nl-NL" sz="3700" dirty="0"/>
              <a:t>In </a:t>
            </a:r>
            <a:r>
              <a:rPr lang="nl-NL" sz="3700" dirty="0" err="1"/>
              <a:t>TeamApp</a:t>
            </a:r>
            <a:r>
              <a:rPr lang="nl-NL" sz="3700" dirty="0"/>
              <a:t> worden de optredens en eventuele extra repetities tijdig aangegeven. Ieder lid dient zo snel mogelijk zijn of haar aanwezigheid op te geven.</a:t>
            </a:r>
          </a:p>
          <a:p>
            <a:r>
              <a:rPr lang="nl-NL" sz="3700" dirty="0"/>
              <a:t>Uitsluitend bij officiële gelegenheden (Koningsdag, dodenherdenking) wordt gespeeld in uniform.( inclusief zwarte sokken en schoenen)  Indien je die niet hebt neem dan op tijd contact op met een commissielid. Bij de andere optredens worden de richtlijnen van de kleding aangegeven. Ieder lid volgt deze op.</a:t>
            </a:r>
          </a:p>
          <a:p>
            <a:pPr marL="0" indent="0">
              <a:buNone/>
            </a:pPr>
            <a:r>
              <a:rPr lang="nl-NL" sz="3700" b="1" dirty="0"/>
              <a:t>    Instrument en toebehoren</a:t>
            </a:r>
          </a:p>
          <a:p>
            <a:r>
              <a:rPr lang="nl-NL" sz="3700" dirty="0"/>
              <a:t>Mensen die een instrument (en/of toebehoren) van de vereniging gebruiken dragen er zorg voor dat deze, conform contract,  in goede conditie blijft. </a:t>
            </a:r>
          </a:p>
          <a:p>
            <a:pPr marL="0" indent="0">
              <a:buNone/>
            </a:pPr>
            <a:r>
              <a:rPr lang="nl-NL" sz="3700" b="1" dirty="0"/>
              <a:t>    Jaarvergadering</a:t>
            </a:r>
          </a:p>
          <a:p>
            <a:r>
              <a:rPr lang="nl-NL" sz="3700" dirty="0"/>
              <a:t>Elk jaar medio april vindt de algemene vergadering plaats waarbij alle leden (en bij jeugdleden ook ouders) welkom zijn.</a:t>
            </a:r>
          </a:p>
          <a:p>
            <a:pPr marL="0" indent="0">
              <a:buNone/>
            </a:pPr>
            <a:endParaRPr lang="nl-NL" dirty="0"/>
          </a:p>
        </p:txBody>
      </p:sp>
      <p:sp>
        <p:nvSpPr>
          <p:cNvPr id="4" name="Tijdelijke aanduiding voor voettekst 3">
            <a:extLst>
              <a:ext uri="{FF2B5EF4-FFF2-40B4-BE49-F238E27FC236}">
                <a16:creationId xmlns:a16="http://schemas.microsoft.com/office/drawing/2014/main" id="{B076618B-0F05-4698-BDC1-FE9422A8D8FB}"/>
              </a:ext>
            </a:extLst>
          </p:cNvPr>
          <p:cNvSpPr>
            <a:spLocks noGrp="1"/>
          </p:cNvSpPr>
          <p:nvPr>
            <p:ph type="ftr" sz="quarter" idx="11"/>
          </p:nvPr>
        </p:nvSpPr>
        <p:spPr/>
        <p:txBody>
          <a:bodyPr/>
          <a:lstStyle/>
          <a:p>
            <a:r>
              <a:rPr lang="nl-NL" dirty="0"/>
              <a:t>Constantia, 1 feb 2020</a:t>
            </a:r>
          </a:p>
        </p:txBody>
      </p:sp>
    </p:spTree>
    <p:extLst>
      <p:ext uri="{BB962C8B-B14F-4D97-AF65-F5344CB8AC3E}">
        <p14:creationId xmlns:p14="http://schemas.microsoft.com/office/powerpoint/2010/main" val="11354363"/>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17739</TotalTime>
  <Words>1032</Words>
  <Application>Microsoft Office PowerPoint</Application>
  <PresentationFormat>Breedbeeld</PresentationFormat>
  <Paragraphs>88</Paragraphs>
  <Slides>2</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vt:i4>
      </vt:variant>
    </vt:vector>
  </HeadingPairs>
  <TitlesOfParts>
    <vt:vector size="6" baseType="lpstr">
      <vt:lpstr>Arial</vt:lpstr>
      <vt:lpstr>Calibri</vt:lpstr>
      <vt:lpstr>Calibri Light</vt:lpstr>
      <vt:lpstr>Kantoorthema</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Richard</dc:creator>
  <cp:lastModifiedBy>Marcia Kalsbeek - Wennekes</cp:lastModifiedBy>
  <cp:revision>24</cp:revision>
  <cp:lastPrinted>2021-11-27T07:35:52Z</cp:lastPrinted>
  <dcterms:created xsi:type="dcterms:W3CDTF">2018-10-31T20:00:07Z</dcterms:created>
  <dcterms:modified xsi:type="dcterms:W3CDTF">2021-11-30T18:54:48Z</dcterms:modified>
</cp:coreProperties>
</file>